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62" r:id="rId6"/>
    <p:sldId id="263" r:id="rId7"/>
    <p:sldId id="298" r:id="rId8"/>
    <p:sldId id="299" r:id="rId9"/>
    <p:sldId id="264" r:id="rId10"/>
    <p:sldId id="286" r:id="rId11"/>
    <p:sldId id="291" r:id="rId12"/>
    <p:sldId id="293" r:id="rId13"/>
    <p:sldId id="266" r:id="rId14"/>
    <p:sldId id="267" r:id="rId15"/>
    <p:sldId id="287" r:id="rId16"/>
    <p:sldId id="302" r:id="rId17"/>
    <p:sldId id="300" r:id="rId18"/>
    <p:sldId id="301" r:id="rId19"/>
    <p:sldId id="288" r:id="rId20"/>
    <p:sldId id="268" r:id="rId21"/>
    <p:sldId id="289" r:id="rId22"/>
    <p:sldId id="290" r:id="rId23"/>
    <p:sldId id="294" r:id="rId24"/>
    <p:sldId id="295" r:id="rId25"/>
    <p:sldId id="296" r:id="rId26"/>
    <p:sldId id="285" r:id="rId27"/>
  </p:sldIdLst>
  <p:sldSz cx="24384000" cy="13716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p7" initials="u" lastIdx="3" clrIdx="0">
    <p:extLst>
      <p:ext uri="{19B8F6BF-5375-455C-9EA6-DF929625EA0E}">
        <p15:presenceInfo xmlns:p15="http://schemas.microsoft.com/office/powerpoint/2012/main" userId="usp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13BEE-079D-4B82-BBBB-DFA9C7D0B985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25367-C9C6-4FA4-846A-910ADB291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1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25367-C9C6-4FA4-846A-910ADB2919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5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25367-C9C6-4FA4-846A-910ADB2919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53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25367-C9C6-4FA4-846A-910ADB2919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94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25367-C9C6-4FA4-846A-910ADB2919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27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25367-C9C6-4FA4-846A-910ADB2919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4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25367-C9C6-4FA4-846A-910ADB2919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1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17AD-F62A-403C-B4F8-A242575A725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6F04-F8E7-45B9-A0CE-A9BDED3EE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5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872"/>
            <a:ext cx="14602968" cy="4742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8192" y="0"/>
            <a:ext cx="6845808" cy="1371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9588" y="9056077"/>
            <a:ext cx="13021056" cy="3515282"/>
          </a:xfrm>
          <a:prstGeom prst="rect">
            <a:avLst/>
          </a:prstGeom>
          <a:solidFill>
            <a:srgbClr val="2D465C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8000"/>
              </a:lnSpc>
            </a:pPr>
            <a:r>
              <a:rPr lang="ru" sz="7500" b="1" dirty="0">
                <a:solidFill>
                  <a:srgbClr val="FFFFFF"/>
                </a:solidFill>
                <a:latin typeface="Franklin Gothic Medium Cond"/>
              </a:rPr>
              <a:t>ОСОБЕННОСТИ ПИТАНИЯ </a:t>
            </a:r>
          </a:p>
          <a:p>
            <a:pPr indent="0">
              <a:lnSpc>
                <a:spcPct val="108000"/>
              </a:lnSpc>
            </a:pPr>
            <a:r>
              <a:rPr lang="ru" sz="7500" b="1" dirty="0">
                <a:solidFill>
                  <a:srgbClr val="FFFFFF"/>
                </a:solidFill>
                <a:latin typeface="Franklin Gothic Medium Cond"/>
              </a:rPr>
              <a:t>ДЕТЕЙ ШКОЛЬНОГО   И ДОШКОЛЬНОГО ВОЗРАСТА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D1AD8-0CC0-4E86-84D0-78818DFD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9F1C1BE-EAB1-4901-84F1-DF25F45333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5033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1905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" dirty="0">
                          <a:effectLst/>
                        </a:rPr>
                        <a:t>          ВЕДЕНИЕ НОРМАТИВНО-ТЕХНИЧЕСКОЙ ДОКУМЕНТАЦИИ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4875" algn="l"/>
                        </a:tabLst>
                      </a:pPr>
                      <a:r>
                        <a:rPr lang="ru-RU" sz="100" dirty="0">
                          <a:effectLst/>
                        </a:rPr>
                        <a:t>	Производство готовых блюд на пищеблоке осуществляется в соответствии с меню-требованиями и с технологическими картами, в которых отражена рецептура и технология приготавливаемых блюд и кулинарных изделий.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0455308"/>
                  </a:ext>
                </a:extLst>
              </a:tr>
            </a:tbl>
          </a:graphicData>
        </a:graphic>
      </p:graphicFrame>
      <p:pic>
        <p:nvPicPr>
          <p:cNvPr id="5" name="Объект 3">
            <a:extLst>
              <a:ext uri="{FF2B5EF4-FFF2-40B4-BE49-F238E27FC236}">
                <a16:creationId xmlns:a16="http://schemas.microsoft.com/office/drawing/2014/main" id="{775A2B7D-AF88-46A5-AE63-8BC65268F4E6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3169D8-23AE-403C-A46A-0140EF3B2B31}"/>
              </a:ext>
            </a:extLst>
          </p:cNvPr>
          <p:cNvSpPr txBox="1"/>
          <p:nvPr/>
        </p:nvSpPr>
        <p:spPr>
          <a:xfrm>
            <a:off x="2017060" y="1689992"/>
            <a:ext cx="20493316" cy="103412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6000" b="1" dirty="0"/>
              <a:t>ВЕДЕНИЕ НОРМАТИВНО-ТЕХНИЧЕСКОЙ ДОКУМЕНТАЦИИ</a:t>
            </a:r>
          </a:p>
          <a:p>
            <a:endParaRPr lang="ru-RU" sz="6000" b="1" dirty="0"/>
          </a:p>
          <a:p>
            <a:r>
              <a:rPr lang="ru-RU" sz="6000" dirty="0">
                <a:solidFill>
                  <a:srgbClr val="00B0F0"/>
                </a:solidFill>
              </a:rPr>
              <a:t>СОГЛАСНО СанПиН 2.3/2.4.3590-20</a:t>
            </a:r>
          </a:p>
          <a:p>
            <a:r>
              <a:rPr lang="ru-RU" sz="5400" dirty="0">
                <a:solidFill>
                  <a:srgbClr val="00B0F0"/>
                </a:solidFill>
              </a:rPr>
              <a:t>2.8. Изготовление продукции должно производиться в соответствии с ассортиментом, утвержденным руководителем организации или уполномоченным им лицом, по технологическим документам, в том числе </a:t>
            </a:r>
            <a:r>
              <a:rPr lang="ru-RU" sz="5400" dirty="0">
                <a:solidFill>
                  <a:srgbClr val="00B0F0"/>
                </a:solidFill>
                <a:highlight>
                  <a:srgbClr val="FFFF00"/>
                </a:highlight>
              </a:rPr>
              <a:t>технологической карте,</a:t>
            </a:r>
            <a:r>
              <a:rPr lang="ru-RU" sz="5400" dirty="0">
                <a:solidFill>
                  <a:srgbClr val="00B0F0"/>
                </a:solidFill>
              </a:rPr>
              <a:t> технико-технологической карте, технологической инструкции, разработанным и утвержденным руководителем организации или уполномоченным им лицом. Наименование блюд и кулинарных изделий, указываемых в меню, должны соответствовать их наименованиям, указанным в технологических документах.</a:t>
            </a:r>
          </a:p>
        </p:txBody>
      </p:sp>
    </p:spTree>
    <p:extLst>
      <p:ext uri="{BB962C8B-B14F-4D97-AF65-F5344CB8AC3E}">
        <p14:creationId xmlns:p14="http://schemas.microsoft.com/office/powerpoint/2010/main" val="9165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BD1B9-DCCB-48ED-8527-685C7BD9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718CFD-5BE4-441E-AF4B-5E843FEB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20FE6B-29A6-4C64-8303-2F7BDAEF0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9" y="2608729"/>
            <a:ext cx="23137090" cy="10913840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FBC121E4-49C6-4E20-A058-D326BE905D43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F1CBEC-5C18-4850-B1AC-7FF970035EE1}"/>
              </a:ext>
            </a:extLst>
          </p:cNvPr>
          <p:cNvSpPr txBox="1"/>
          <p:nvPr/>
        </p:nvSpPr>
        <p:spPr>
          <a:xfrm>
            <a:off x="3182815" y="1368013"/>
            <a:ext cx="1700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Обзор технологических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128271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55DAF-AD61-48CC-945E-E94E92A3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056E0-7717-40C5-8943-2611D90D5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D76305-3E37-4CDF-AF3E-D6815D83585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441562-67D5-40C4-BC6C-A7D4F00E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3" y="2848708"/>
            <a:ext cx="23071014" cy="10656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32F4F9-25E8-456F-8DB3-7827FEA1F482}"/>
              </a:ext>
            </a:extLst>
          </p:cNvPr>
          <p:cNvSpPr txBox="1"/>
          <p:nvPr/>
        </p:nvSpPr>
        <p:spPr>
          <a:xfrm>
            <a:off x="4695092" y="1207520"/>
            <a:ext cx="15826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технологический документ применять?</a:t>
            </a:r>
          </a:p>
        </p:txBody>
      </p:sp>
    </p:spTree>
    <p:extLst>
      <p:ext uri="{BB962C8B-B14F-4D97-AF65-F5344CB8AC3E}">
        <p14:creationId xmlns:p14="http://schemas.microsoft.com/office/powerpoint/2010/main" val="328960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BEA0B0-CA75-4471-8C41-A3FDF14CC426}"/>
              </a:ext>
            </a:extLst>
          </p:cNvPr>
          <p:cNvSpPr/>
          <p:nvPr/>
        </p:nvSpPr>
        <p:spPr>
          <a:xfrm>
            <a:off x="0" y="499776"/>
            <a:ext cx="21888153" cy="200685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НОРМАТИВНО-ТЕХНИЧЕСКОЙ 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ДОКУМЕНТАЦИИ</a:t>
            </a:r>
            <a:endParaRPr lang="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A08722-BB8B-4542-BEB5-E0F2118EFBDD}"/>
              </a:ext>
            </a:extLst>
          </p:cNvPr>
          <p:cNvSpPr txBox="1"/>
          <p:nvPr/>
        </p:nvSpPr>
        <p:spPr>
          <a:xfrm>
            <a:off x="13832287" y="2777477"/>
            <a:ext cx="9303609" cy="1043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Технологическая карта блюда (ТК) — документ, в котором отражаются рецептура и основные пищевые характеристики данного блюда (составляющих его ингредиентов). Технологические карты (как и технико-технологические) разрабатываются каждым предприятием общественного питания самостоятельно (то есть, в отношении продукции от сторонних поставщиков не действуют). </a:t>
            </a:r>
            <a:r>
              <a:rPr lang="ru-RU" sz="3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ТТК разрабатывается исключительно на новую продукцию.</a:t>
            </a:r>
          </a:p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Утверждаются ТК руководителем предприятия или его заместителем. Само же предприятие определяет и срок действия карт (который может быть и неограниченным)</a:t>
            </a:r>
          </a:p>
          <a:p>
            <a:pPr algn="just"/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 31987-2012. Межгосударственный стандарт. Услуги общественного питания. Технологические документы на продукцию общественного питания. Общие требования к оформлению, построению и содержанию"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1C453A-324F-4247-A07D-8AF119CB5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82" y="2711758"/>
            <a:ext cx="10279118" cy="1009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Объект 3">
            <a:extLst>
              <a:ext uri="{FF2B5EF4-FFF2-40B4-BE49-F238E27FC236}">
                <a16:creationId xmlns:a16="http://schemas.microsoft.com/office/drawing/2014/main" id="{C1F32D6B-6928-4BC2-911B-C9E5F1045546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5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BEA0B0-CA75-4471-8C41-A3FDF14CC426}"/>
              </a:ext>
            </a:extLst>
          </p:cNvPr>
          <p:cNvSpPr/>
          <p:nvPr/>
        </p:nvSpPr>
        <p:spPr>
          <a:xfrm>
            <a:off x="955468" y="907840"/>
            <a:ext cx="21797650" cy="98509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ТЕХНИКО-ТЕХНОЛОГИЧЕСКАЯ КАРТА</a:t>
            </a:r>
            <a:endParaRPr lang="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DC069-CDB5-4304-B593-A5E0AAC5C69D}"/>
              </a:ext>
            </a:extLst>
          </p:cNvPr>
          <p:cNvSpPr txBox="1"/>
          <p:nvPr/>
        </p:nvSpPr>
        <p:spPr>
          <a:xfrm>
            <a:off x="436801" y="4192468"/>
            <a:ext cx="8616537" cy="861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название изделия, область применения самой карты;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перечень ингредиентов блюда;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качеству ингредиента;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по объему ингредиента брутто и нетто;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по выходу готовой продукции либо полуфабриката;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технологический процесс приготовления блюда;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в части оформления блюда, его подачи клиенту либо продажи, хранения;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по качеству блюда;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пищевой состав, энергетическая ценность блюда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9C1E5F-DB0F-4B7D-AAAA-8CEC49418B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62" y="3203002"/>
            <a:ext cx="14674437" cy="960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Объект 3">
            <a:extLst>
              <a:ext uri="{FF2B5EF4-FFF2-40B4-BE49-F238E27FC236}">
                <a16:creationId xmlns:a16="http://schemas.microsoft.com/office/drawing/2014/main" id="{61486E3D-7879-47F0-BA35-965931878A1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54C1E-E672-46B0-A4D5-2DFEBACE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BEA01-4BF9-4EFA-9E41-1DE489805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C4102-170B-4ECB-8CDE-6BC7340F7F93}"/>
              </a:ext>
            </a:extLst>
          </p:cNvPr>
          <p:cNvSpPr txBox="1"/>
          <p:nvPr/>
        </p:nvSpPr>
        <p:spPr>
          <a:xfrm>
            <a:off x="510988" y="1689991"/>
            <a:ext cx="23532353" cy="109034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Bef>
                <a:spcPts val="1200"/>
              </a:spcBef>
              <a:spcAft>
                <a:spcPts val="1125"/>
              </a:spcAft>
            </a:pPr>
            <a:r>
              <a:rPr lang="ru-RU" sz="16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ПОСТУПЛЕНИЯ НОВЫХ ВИДОВ ПИЩЕВЫХ ПРОДУКТОВ, В ТОМ ЧИСЛЕ И ИМПОРТНЫХ ТОВАРОВ,НОРМЫ ОТХОДОВ И ПОТЕРЬ ПРИ ТЕХНОЛОГИЧЕСКОЙ ОБРАБОТКЕ ЭТОГО СЫРЬЯ ОПРЕ</a:t>
            </a:r>
            <a:r>
              <a:rPr lang="ru-RU" sz="3600" b="1" kern="1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ДЕЛЯЮТСЯ В УЧРЕЖДЕНИЯХ САМОСТОЯТЕЛЬНО ПУТЕМ КОНТРОЛЬНЫХ ПРОРАБОТОК </a:t>
            </a:r>
            <a:r>
              <a:rPr lang="ru-RU" sz="36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lnSpc>
                <a:spcPct val="107000"/>
              </a:lnSpc>
              <a:spcBef>
                <a:spcPts val="1200"/>
              </a:spcBef>
              <a:spcAft>
                <a:spcPts val="1125"/>
              </a:spcAft>
            </a:pPr>
            <a:r>
              <a:rPr lang="ru-RU" sz="3200" b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 используют материалы, рекомендуемые ГОСТ Р 31988-2012 «Услуги общественного питания . Метод расчета отходов и потерь сырья и пищевых продуктов при производстве продукции общественного питания» (Приложение Д).</a:t>
            </a:r>
          </a:p>
          <a:p>
            <a:pPr algn="just" fontAlgn="base">
              <a:lnSpc>
                <a:spcPct val="107000"/>
              </a:lnSpc>
              <a:spcBef>
                <a:spcPts val="1200"/>
              </a:spcBef>
              <a:spcAft>
                <a:spcPts val="1125"/>
              </a:spcAft>
            </a:pPr>
            <a:r>
              <a:rPr lang="ru-RU" sz="3200" b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 контрольной проработки</a:t>
            </a:r>
            <a:r>
              <a:rPr lang="ru-RU" sz="3200" b="1" kern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является нормативным документом, а также  основанием для составления технологической карты или изменения действующих тех карт и формирования цены блюда, изделия.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ru-RU" sz="32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500"/>
              </a:spcAft>
              <a:buFontTx/>
              <a:buChar char="-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аименование предприятия, на котором составляется акт </a:t>
            </a:r>
          </a:p>
          <a:p>
            <a:pPr marL="342900" indent="-342900" fontAlgn="base">
              <a:spcAft>
                <a:spcPts val="1500"/>
              </a:spcAft>
              <a:buFontTx/>
              <a:buChar char="-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регистрационный номер акта контрольной проработки</a:t>
            </a:r>
          </a:p>
          <a:p>
            <a:pPr marL="342900" indent="-342900" fontAlgn="base">
              <a:spcAft>
                <a:spcPts val="1500"/>
              </a:spcAft>
              <a:buFontTx/>
              <a:buChar char="-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состав комиссии не менее 3 человек, название изделия или полуфабриката</a:t>
            </a:r>
          </a:p>
          <a:p>
            <a:pPr marL="342900" indent="-342900" fontAlgn="base">
              <a:spcAft>
                <a:spcPts val="1500"/>
              </a:spcAft>
              <a:buFontTx/>
              <a:buChar char="-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еречень сырья, применяемого для изготовления блюда или полуфабриката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перечисляются все виды продуктов, необходимых для изготовления данного блюда (изделия))</a:t>
            </a:r>
          </a:p>
          <a:p>
            <a:pPr marL="342900" indent="-342900" fontAlgn="base">
              <a:spcAft>
                <a:spcPts val="1500"/>
              </a:spcAft>
              <a:buFontTx/>
              <a:buChar char="-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ормы закладки сырья массой брутто и нетто, выхода полуфабриката и готового изделия (указываются реальные нормы закладки продуктов массой брутто и нетто на 1, 10 и более порций, килограммов или штук, выход полуфабрикатов и готовой продукции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500"/>
              </a:spcAft>
              <a:buFontTx/>
              <a:buChar char="-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писание технологического процесса приготовления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(в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этом разделе должно содержаться подробное описание технологического процесса приготовления блюда, степень зачистки и вид нарезки сырья, с указанием размера в мм, при подготовке к приготовлению блюда. В том числе полностью описываются режимы холодной и тепловой обработки.</a:t>
            </a:r>
            <a:endParaRPr lang="ru-RU" sz="2800" b="1" kern="0" dirty="0">
              <a:solidFill>
                <a:srgbClr val="2F549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6E38E92D-F295-45F6-99DB-EE0CDD5EBB3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60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7E0C3-C37F-4B02-BDD7-52C6E989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78A56-5D4A-48F2-BF8F-1D6E53D95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6ED622-FA35-4F78-ABB1-69BCC0225B1E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637624" y="228933"/>
            <a:ext cx="5378823" cy="1461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1DB50-AC2F-489F-8F3C-0550C20A4B64}"/>
              </a:ext>
            </a:extLst>
          </p:cNvPr>
          <p:cNvSpPr txBox="1"/>
          <p:nvPr/>
        </p:nvSpPr>
        <p:spPr>
          <a:xfrm>
            <a:off x="2151529" y="2689412"/>
            <a:ext cx="20816047" cy="945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Предприятиями детского питания нормы потерь массы мяса в блоках при размораживании (в случае производственной необходимости) могут устанавливаться самостоятельно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фактическим потерям.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Потери на зачистку, нарезку полуфабрикатов из бескостного мяса: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говядины-1,5%;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мороженной рыбной продукции (глазированная -масса нетто должна быть указана без массы глазури),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масса глазури, нанесенной на мороженую продукцию, произведенную из рыбы, не должна превышать 5% массы нетто.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1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012A2-9EFF-4B3F-8955-1C36BC6B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B0A71-6610-4650-AF2F-0062680B7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C3AE3-B95D-47CB-8396-84B30FE2877B}"/>
              </a:ext>
            </a:extLst>
          </p:cNvPr>
          <p:cNvSpPr txBox="1"/>
          <p:nvPr/>
        </p:nvSpPr>
        <p:spPr>
          <a:xfrm>
            <a:off x="1290918" y="1748117"/>
            <a:ext cx="22187647" cy="1184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48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Термины с соответствующими определениями согласно </a:t>
            </a:r>
            <a:r>
              <a:rPr lang="ru-RU" sz="4800" b="0" i="0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ГОСТ 31985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ru-RU" sz="4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ru-RU" sz="44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3.3 </a:t>
            </a:r>
            <a:r>
              <a:rPr lang="ru-RU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механическая обработка:</a:t>
            </a:r>
            <a: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Кулинарная обработка пищевых продуктов механическими способами с целью первичной обработки сырья и/или изготовления полуфабрикатов, блюд, изделий.</a:t>
            </a:r>
            <a:b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b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ru-RU" sz="3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3.6 </a:t>
            </a:r>
            <a:r>
              <a:rPr lang="ru-RU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отходы при кулинарной обработке:</a:t>
            </a:r>
            <a: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Пищевые и технические отходы, образующиеся в процессе механической обработки: при очистке, разделке, обвалке, пластовании и т.п.</a:t>
            </a:r>
            <a:b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b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ru-RU" sz="3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3.7 </a:t>
            </a:r>
            <a:r>
              <a:rPr lang="ru-RU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потери при кулинарной обработке:</a:t>
            </a:r>
            <a: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Уменьшение массы пищевых продуктов в процессе изготовления продукции общественного питания.</a:t>
            </a:r>
            <a:b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b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ru-RU" sz="3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3.11 </a:t>
            </a:r>
            <a:r>
              <a:rPr lang="ru-RU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потери производственные:</a:t>
            </a:r>
            <a: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Потери массы сырья (продуктов), возникающие на каждой технологической операции, которые можно определить взвешиванием или расчетным путем, возникающие при механической обработке, в процессе изготовления полуфабрикатов и </a:t>
            </a:r>
            <a:r>
              <a:rPr lang="ru-RU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порционирования</a:t>
            </a:r>
            <a: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b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ru-RU" sz="3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3.12 </a:t>
            </a:r>
            <a:r>
              <a:rPr lang="ru-RU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потери неучтенные:</a:t>
            </a:r>
            <a: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Потери массы сырья (продуктов), возникающие при проведении технологических операций, которые не поддаются взвешиванию и могут быть определены только расчетным путем по окончании технологического процесса.</a:t>
            </a:r>
            <a:br>
              <a:rPr lang="ru-RU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ru-RU" sz="3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9379F972-3383-48A6-950C-0E2D1968028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2"/>
            <a:ext cx="5311547" cy="151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9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9475E-A195-4EE3-816E-584081A7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8ADF1-3B21-4295-9C58-D4BFE48E5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7A6999-ED2A-4D91-A399-D4D276026BD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2"/>
            <a:ext cx="5311547" cy="1519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544CF-8B2B-4ED3-8031-8C6E6EFF3324}"/>
              </a:ext>
            </a:extLst>
          </p:cNvPr>
          <p:cNvSpPr txBox="1"/>
          <p:nvPr/>
        </p:nvSpPr>
        <p:spPr>
          <a:xfrm>
            <a:off x="1667435" y="1990165"/>
            <a:ext cx="21838024" cy="9694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48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Общие положения согласно </a:t>
            </a:r>
            <a:r>
              <a:rPr lang="ru-RU" sz="4800" b="0" i="0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ГОСТ 31985</a:t>
            </a:r>
            <a:r>
              <a:rPr lang="ru-RU" sz="4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ru-RU" sz="4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ru-RU" sz="4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ru-RU" sz="4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4.1 </a:t>
            </a:r>
            <a:r>
              <a:rPr lang="ru-RU" sz="4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Отходы и потери при механической и тепловой обработке сырья (продуктов) определяют:</a:t>
            </a:r>
          </a:p>
          <a:p>
            <a:pPr fontAlgn="base"/>
            <a:endParaRPr lang="ru-RU" sz="4400" b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fontAlgn="base"/>
            <a:r>
              <a:rPr lang="ru-RU" sz="4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- для продовольственного сырья и полуфабрикатов каждого вида промышленной обработки;</a:t>
            </a:r>
          </a:p>
          <a:p>
            <a:pPr fontAlgn="base"/>
            <a:r>
              <a:rPr lang="ru-RU" sz="4400" b="1" dirty="0">
                <a:solidFill>
                  <a:srgbClr val="444444"/>
                </a:solidFill>
                <a:latin typeface="Arial" panose="020B0604020202020204" pitchFamily="34" charset="0"/>
              </a:rPr>
              <a:t> - продовольственного сырья различного термического состояния (свежее, охлажденное, замороженное);</a:t>
            </a:r>
          </a:p>
          <a:p>
            <a:pPr fontAlgn="base"/>
            <a:r>
              <a:rPr lang="ru-RU" sz="4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- овощного (картофель, овощи, зелень, консервы), плодово-ягодного и другого сырья растительного происхождения;</a:t>
            </a:r>
          </a:p>
          <a:p>
            <a:pPr fontAlgn="base"/>
            <a:r>
              <a:rPr lang="ru-RU" sz="4400" b="1" dirty="0">
                <a:solidFill>
                  <a:srgbClr val="444444"/>
                </a:solidFill>
                <a:latin typeface="Arial" panose="020B0604020202020204" pitchFamily="34" charset="0"/>
              </a:rPr>
              <a:t> - различных способов  и приемов тепловой обработки (например, приготовление мяса до различной степени готовности, приготовление продуктов в </a:t>
            </a:r>
            <a:r>
              <a:rPr lang="ru-RU" sz="4400" b="1" dirty="0" err="1">
                <a:solidFill>
                  <a:srgbClr val="444444"/>
                </a:solidFill>
                <a:latin typeface="Arial" panose="020B0604020202020204" pitchFamily="34" charset="0"/>
              </a:rPr>
              <a:t>пароконвектомате</a:t>
            </a:r>
            <a:r>
              <a:rPr lang="ru-RU" sz="4400" b="1" dirty="0">
                <a:solidFill>
                  <a:srgbClr val="444444"/>
                </a:solidFill>
                <a:latin typeface="Arial" panose="020B0604020202020204" pitchFamily="34" charset="0"/>
              </a:rPr>
              <a:t>, под давлением, на плите  и др.</a:t>
            </a:r>
            <a:endParaRPr lang="ru-RU" sz="44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CD8C3-1B6E-4DB2-86AC-85BC38C1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33364-6ECE-4586-8B86-68755D525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0362E9-AB7A-497D-8B7D-D9A45AC99C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76" y="2087835"/>
            <a:ext cx="20439529" cy="114130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62831D-0720-4011-A467-1149EF39999D}"/>
              </a:ext>
            </a:extLst>
          </p:cNvPr>
          <p:cNvSpPr txBox="1"/>
          <p:nvPr/>
        </p:nvSpPr>
        <p:spPr>
          <a:xfrm>
            <a:off x="3334870" y="887506"/>
            <a:ext cx="15619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/>
            <a:r>
              <a:rPr lang="ru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КОНТРОЛЬНЫХ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/>
            <a:r>
              <a:rPr lang="ru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ПРОРАБОТОК БЛЮД</a:t>
            </a:r>
            <a:endParaRPr lang="ru-RU" sz="3600" dirty="0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7BDB9799-FBF6-43F1-BAC3-5324B4FC3F2E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0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5568" y="489662"/>
            <a:ext cx="17678267" cy="197018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ПРИГОТОВЛЕНИЯ БЛЮД </a:t>
            </a:r>
          </a:p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ШКОЛЬНОГО И ДОШКОЛЬНОГО ВОЗРАСТА</a:t>
            </a:r>
            <a:endParaRPr lang="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EFA411-FA23-4C35-A88A-60FCA8940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09" y="4454770"/>
            <a:ext cx="1902802" cy="19028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BF9602-6EDC-477F-B0EB-641310D918DD}"/>
              </a:ext>
            </a:extLst>
          </p:cNvPr>
          <p:cNvSpPr txBox="1"/>
          <p:nvPr/>
        </p:nvSpPr>
        <p:spPr>
          <a:xfrm>
            <a:off x="4334607" y="3658062"/>
            <a:ext cx="18982592" cy="280076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Правильная Кулинарная обработка продуктов должна максимально сохранять их биологическую ценность, повышать усвояемость и придавать пище приятные внешний вид, вкус и запах. 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21479D-1184-4638-8805-5AB6DA319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32" y="7314323"/>
            <a:ext cx="1534375" cy="1534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5852D6-D9DE-4797-A2EC-4CAE3FA085B0}"/>
              </a:ext>
            </a:extLst>
          </p:cNvPr>
          <p:cNvSpPr txBox="1"/>
          <p:nvPr/>
        </p:nvSpPr>
        <p:spPr>
          <a:xfrm>
            <a:off x="4334607" y="7384661"/>
            <a:ext cx="18982592" cy="144655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тепловой обработке продуктов предпочтение отдают таким способам обработки, как </a:t>
            </a: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припускание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варка, запекание, тушение.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8D1A2-408A-40F9-B355-38C57CB32FF5}"/>
              </a:ext>
            </a:extLst>
          </p:cNvPr>
          <p:cNvSpPr txBox="1"/>
          <p:nvPr/>
        </p:nvSpPr>
        <p:spPr>
          <a:xfrm>
            <a:off x="4334607" y="9989675"/>
            <a:ext cx="18982592" cy="144655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Запрещается жарка продуктов: основным способом, во фритюре, на открытом огне!!!!!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6DF5D2-0444-4715-AB93-0B1F7A2A17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01" y="9604750"/>
            <a:ext cx="1970181" cy="1970181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E9DFD02C-FC3C-4597-BABE-F7FB2D06276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912DA6-1941-4086-9A6A-AD30937995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8954046" cy="1341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Объект 3">
            <a:extLst>
              <a:ext uri="{FF2B5EF4-FFF2-40B4-BE49-F238E27FC236}">
                <a16:creationId xmlns:a16="http://schemas.microsoft.com/office/drawing/2014/main" id="{DD44AA49-9C68-4EEF-A2A4-160D2B719A43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6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23CB3-F68B-4CC1-87C2-2194F699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DC8C5-8DEC-4A68-8952-D6FB78C7E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653FE4-B84C-46FD-9926-D441BDC7BC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2" y="1689991"/>
            <a:ext cx="21111883" cy="1132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96635D99-F1D2-43FA-8662-59B0B5C8A7A1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4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33BFF-B559-4E82-985A-620C0E7C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343F53-1D84-4C2F-8E98-25DDC70DF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D35C8D-1AC4-4E79-B915-3010C5DBE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305" y="573046"/>
            <a:ext cx="14869354" cy="13142954"/>
          </a:xfrm>
          <a:prstGeom prst="rect">
            <a:avLst/>
          </a:prstGeom>
        </p:spPr>
      </p:pic>
      <p:pic>
        <p:nvPicPr>
          <p:cNvPr id="14" name="Объект 3">
            <a:extLst>
              <a:ext uri="{FF2B5EF4-FFF2-40B4-BE49-F238E27FC236}">
                <a16:creationId xmlns:a16="http://schemas.microsoft.com/office/drawing/2014/main" id="{40DEC64D-DA94-4C63-A2A0-4C35EE7497B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3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1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F1DF8-03FC-438D-877B-571DA4D1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9B9B9-8B9B-45A7-A781-377C1BE9D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6B8AA1-259A-40A4-9964-6BDE299F032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9184815" y="228933"/>
            <a:ext cx="5080778" cy="13847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F94DA7-B9E2-425F-B0D8-CA46A390A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2233246"/>
            <a:ext cx="23369954" cy="11201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2EC8B-5EDD-4558-BFFF-2AED80F74281}"/>
              </a:ext>
            </a:extLst>
          </p:cNvPr>
          <p:cNvSpPr txBox="1"/>
          <p:nvPr/>
        </p:nvSpPr>
        <p:spPr>
          <a:xfrm>
            <a:off x="2391508" y="674702"/>
            <a:ext cx="18252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проработки сырья одного наименования разных производителей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92790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CD0E4-41E3-4BC6-AB55-162FBCFE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414105-2C7B-458C-8948-EF9B00AD7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719AC17-2BC1-4194-8EF7-FB83B5D58419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3847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688BAB-27EB-4705-8BD9-2B2CE61D8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2" y="2848708"/>
            <a:ext cx="22943127" cy="10451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E1F44-7A08-4867-A277-3FBC36987391}"/>
              </a:ext>
            </a:extLst>
          </p:cNvPr>
          <p:cNvSpPr txBox="1"/>
          <p:nvPr/>
        </p:nvSpPr>
        <p:spPr>
          <a:xfrm>
            <a:off x="2072815" y="415637"/>
            <a:ext cx="16881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некоторых блюд из Сборника рецептур для обучающихся во всех общеобразовательных организаций, ред. Могильный М.П., изд. Дели плюс, 2017 с актами проработки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592931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D930E-8BF9-4AB5-B342-6762EBC0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628DA-3144-48DD-B454-844511D6E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CBCE88-D3E8-459F-A316-3E73CF0F3E9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3847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99892B-FA66-45B5-AB0D-4CB12D443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3235569"/>
            <a:ext cx="22859999" cy="9636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0E7A59-774F-4476-AB8F-7278D297B526}"/>
              </a:ext>
            </a:extLst>
          </p:cNvPr>
          <p:cNvSpPr txBox="1"/>
          <p:nvPr/>
        </p:nvSpPr>
        <p:spPr>
          <a:xfrm>
            <a:off x="3399692" y="1613647"/>
            <a:ext cx="1758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908390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DF14EA-AEEE-4CBF-9556-53A6AE568C1B}"/>
              </a:ext>
            </a:extLst>
          </p:cNvPr>
          <p:cNvSpPr txBox="1"/>
          <p:nvPr/>
        </p:nvSpPr>
        <p:spPr>
          <a:xfrm>
            <a:off x="800100" y="6211668"/>
            <a:ext cx="1291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0844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6332" y="1255256"/>
            <a:ext cx="17177714" cy="100990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СПОСОБОВ ТЕПЛОВОЙ ОБРАБОТКИ</a:t>
            </a:r>
            <a:endParaRPr lang="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04465C-A43F-477A-BC0B-C27AF805CC50}"/>
              </a:ext>
            </a:extLst>
          </p:cNvPr>
          <p:cNvSpPr/>
          <p:nvPr/>
        </p:nvSpPr>
        <p:spPr>
          <a:xfrm>
            <a:off x="1427241" y="8798797"/>
            <a:ext cx="5333378" cy="110961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Вспомогательные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919720-7E19-4C5E-98F2-B534C7430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22069" r="8069" b="21241"/>
          <a:stretch/>
        </p:blipFill>
        <p:spPr>
          <a:xfrm>
            <a:off x="1418626" y="10634057"/>
            <a:ext cx="856021" cy="5847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6601BC-EEC1-408D-B26B-4CA0F4209122}"/>
              </a:ext>
            </a:extLst>
          </p:cNvPr>
          <p:cNvSpPr txBox="1"/>
          <p:nvPr/>
        </p:nvSpPr>
        <p:spPr>
          <a:xfrm>
            <a:off x="2274647" y="10483579"/>
            <a:ext cx="4641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Пассерование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0A806E-085C-43B0-AF7C-0AEE6D3DE356}"/>
              </a:ext>
            </a:extLst>
          </p:cNvPr>
          <p:cNvSpPr txBox="1"/>
          <p:nvPr/>
        </p:nvSpPr>
        <p:spPr>
          <a:xfrm>
            <a:off x="2401925" y="11266615"/>
            <a:ext cx="4641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Бланширование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E5602EE-66CE-413E-B546-00E110EB6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22069" r="8069" b="21241"/>
          <a:stretch/>
        </p:blipFill>
        <p:spPr>
          <a:xfrm>
            <a:off x="1418626" y="11443949"/>
            <a:ext cx="856021" cy="584776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2EC747B-D52F-4A93-B370-7A6AF53A4FA7}"/>
              </a:ext>
            </a:extLst>
          </p:cNvPr>
          <p:cNvSpPr/>
          <p:nvPr/>
        </p:nvSpPr>
        <p:spPr>
          <a:xfrm>
            <a:off x="17642840" y="8640799"/>
            <a:ext cx="5333376" cy="110961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Комбинированные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072F8D4-9836-4476-9245-CBABB822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22069" r="8069" b="21241"/>
          <a:stretch/>
        </p:blipFill>
        <p:spPr>
          <a:xfrm>
            <a:off x="17168362" y="10434361"/>
            <a:ext cx="856021" cy="58477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3E8CDCA-CBCC-441C-B6BF-D8C835677957}"/>
              </a:ext>
            </a:extLst>
          </p:cNvPr>
          <p:cNvSpPr txBox="1"/>
          <p:nvPr/>
        </p:nvSpPr>
        <p:spPr>
          <a:xfrm>
            <a:off x="18304061" y="10342782"/>
            <a:ext cx="4641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Тушение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8EFCA1-A2FD-4545-9436-9320F5064DD5}"/>
              </a:ext>
            </a:extLst>
          </p:cNvPr>
          <p:cNvSpPr txBox="1"/>
          <p:nvPr/>
        </p:nvSpPr>
        <p:spPr>
          <a:xfrm>
            <a:off x="18265961" y="11168081"/>
            <a:ext cx="4641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Запекание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C869854-D0C1-491F-A53B-2AE1F10B3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22069" r="8069" b="21241"/>
          <a:stretch/>
        </p:blipFill>
        <p:spPr>
          <a:xfrm>
            <a:off x="17168362" y="11206153"/>
            <a:ext cx="856021" cy="584776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0D41F7C-DBD6-4410-9537-6BF365B05B50}"/>
              </a:ext>
            </a:extLst>
          </p:cNvPr>
          <p:cNvSpPr/>
          <p:nvPr/>
        </p:nvSpPr>
        <p:spPr>
          <a:xfrm>
            <a:off x="10206698" y="3056323"/>
            <a:ext cx="5333376" cy="110961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Варка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AB79F1-CF35-4CD3-B110-97FAF8F312DB}"/>
              </a:ext>
            </a:extLst>
          </p:cNvPr>
          <p:cNvSpPr txBox="1"/>
          <p:nvPr/>
        </p:nvSpPr>
        <p:spPr>
          <a:xfrm>
            <a:off x="10314889" y="5240444"/>
            <a:ext cx="6103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 способом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2054ED-C6D3-4A20-A359-8093AF3AEFA2}"/>
              </a:ext>
            </a:extLst>
          </p:cNvPr>
          <p:cNvSpPr txBox="1"/>
          <p:nvPr/>
        </p:nvSpPr>
        <p:spPr>
          <a:xfrm>
            <a:off x="10314889" y="5996112"/>
            <a:ext cx="4641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пару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3B02FB8-F2A4-437A-8925-E63C4BB75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22069" r="8069" b="21241"/>
          <a:stretch/>
        </p:blipFill>
        <p:spPr>
          <a:xfrm>
            <a:off x="9331590" y="6135346"/>
            <a:ext cx="856021" cy="58477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7B64AF-5DA4-4A79-94E8-9713D610B8F2}"/>
              </a:ext>
            </a:extLst>
          </p:cNvPr>
          <p:cNvSpPr txBox="1"/>
          <p:nvPr/>
        </p:nvSpPr>
        <p:spPr>
          <a:xfrm>
            <a:off x="10341165" y="6779132"/>
            <a:ext cx="4641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Припускание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2A3374C-E682-4EC1-8BE0-EC5C2F8CDA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22069" r="8069" b="21241"/>
          <a:stretch/>
        </p:blipFill>
        <p:spPr>
          <a:xfrm>
            <a:off x="9357866" y="6918366"/>
            <a:ext cx="856021" cy="58477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DE0866F-8511-4D83-AC78-E0ECADB1F4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22069" r="8069" b="21241"/>
          <a:stretch/>
        </p:blipFill>
        <p:spPr>
          <a:xfrm>
            <a:off x="9357866" y="5247223"/>
            <a:ext cx="856021" cy="584776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F571C3-9E59-4299-A56F-6C9B87038799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0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4044" y="1689991"/>
            <a:ext cx="21615054" cy="17251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САНИТАРНО-ГИГИЕНИЧЕСКИЕ ТРЕБОВАНИЯ </a:t>
            </a:r>
          </a:p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ПРИГОТОВЛЕНИЮ ПИЩИ </a:t>
            </a:r>
            <a:endParaRPr lang="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6B0965C-0D3D-4B0D-A704-F2C8535D0C1F}"/>
              </a:ext>
            </a:extLst>
          </p:cNvPr>
          <p:cNvSpPr/>
          <p:nvPr/>
        </p:nvSpPr>
        <p:spPr>
          <a:xfrm>
            <a:off x="3586981" y="3993495"/>
            <a:ext cx="19692117" cy="1146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только свежие продукты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46639C0-238B-4682-AC44-BC9E1A97909E}"/>
              </a:ext>
            </a:extLst>
          </p:cNvPr>
          <p:cNvSpPr/>
          <p:nvPr/>
        </p:nvSpPr>
        <p:spPr>
          <a:xfrm>
            <a:off x="3586981" y="10402824"/>
            <a:ext cx="19692117" cy="21366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разные разделочные доски для разделки разных видов продуктов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2CF1A6A-C86C-43E1-B780-109E2DCFE38D}"/>
              </a:ext>
            </a:extLst>
          </p:cNvPr>
          <p:cNvSpPr/>
          <p:nvPr/>
        </p:nvSpPr>
        <p:spPr>
          <a:xfrm>
            <a:off x="3586982" y="8084644"/>
            <a:ext cx="19692117" cy="15102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обработкой продукты необходимо тщательно вымыть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A49ED97-EC28-4E50-B37F-6A1E2BAC1970}"/>
              </a:ext>
            </a:extLst>
          </p:cNvPr>
          <p:cNvSpPr/>
          <p:nvPr/>
        </p:nvSpPr>
        <p:spPr>
          <a:xfrm>
            <a:off x="3586982" y="6129938"/>
            <a:ext cx="19692117" cy="1146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посуду с поврежденной эмалью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7BB27C-46E3-4CA0-91C9-9145D12EA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757012"/>
            <a:ext cx="1714499" cy="16413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94B552-051D-41A1-892B-9604EF714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6001528"/>
            <a:ext cx="1714499" cy="15605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BBFC24-CAE4-4164-AE28-4EAE517059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r="18127"/>
          <a:stretch/>
        </p:blipFill>
        <p:spPr>
          <a:xfrm>
            <a:off x="1219201" y="7971383"/>
            <a:ext cx="2037238" cy="19701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EB05E-37FB-4F27-9F44-4A902ED5C0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r="30333"/>
          <a:stretch/>
        </p:blipFill>
        <p:spPr>
          <a:xfrm>
            <a:off x="1664044" y="10544406"/>
            <a:ext cx="1269656" cy="1880973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8FABF3-AC4C-4B84-9E90-484E1C28A416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460" y="1519491"/>
            <a:ext cx="21797650" cy="197018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детского питания исключены следующие виды продуктов:</a:t>
            </a:r>
            <a:endParaRPr lang="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C999CE-6DA5-45D3-9EEE-7E102C2B6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00" b="85501" l="20450" r="80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4500" r="12501" b="5499"/>
          <a:stretch/>
        </p:blipFill>
        <p:spPr>
          <a:xfrm>
            <a:off x="195818" y="4292001"/>
            <a:ext cx="1427401" cy="15803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78CEE8-CF65-4500-AEB6-ED8FAF171786}"/>
              </a:ext>
            </a:extLst>
          </p:cNvPr>
          <p:cNvSpPr txBox="1"/>
          <p:nvPr/>
        </p:nvSpPr>
        <p:spPr>
          <a:xfrm>
            <a:off x="1635604" y="4420451"/>
            <a:ext cx="111163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острые приправы и специи - горчицу, уксус, хрен и всевозможные виды перца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7A5F6A-BA08-442D-9FE4-8012F1CD7223}"/>
              </a:ext>
            </a:extLst>
          </p:cNvPr>
          <p:cNvSpPr txBox="1"/>
          <p:nvPr/>
        </p:nvSpPr>
        <p:spPr>
          <a:xfrm>
            <a:off x="14465643" y="4139601"/>
            <a:ext cx="99183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белые коренья (петрушку, сельдерей, пастерна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к)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зелень петрушки, укропа, ванилин, лавровый лист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073805-311D-4E4B-8229-ECE297B109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7" b="86732" l="9650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00" b="3631"/>
          <a:stretch/>
        </p:blipFill>
        <p:spPr>
          <a:xfrm>
            <a:off x="12866254" y="4139601"/>
            <a:ext cx="1612717" cy="1580338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291EE89-75F0-45E8-9A65-6FCF67DD81C7}"/>
              </a:ext>
            </a:extLst>
          </p:cNvPr>
          <p:cNvCxnSpPr/>
          <p:nvPr/>
        </p:nvCxnSpPr>
        <p:spPr>
          <a:xfrm>
            <a:off x="12866254" y="3062871"/>
            <a:ext cx="0" cy="95863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2862474-45B8-4DDA-ADF1-EED80FB9B6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00" b="85501" l="20450" r="80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4500" r="12501" b="5499"/>
          <a:stretch/>
        </p:blipFill>
        <p:spPr>
          <a:xfrm>
            <a:off x="217460" y="6857615"/>
            <a:ext cx="1427401" cy="158033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E508923-B241-4457-BA5C-02D9EC468E92}"/>
              </a:ext>
            </a:extLst>
          </p:cNvPr>
          <p:cNvSpPr txBox="1"/>
          <p:nvPr/>
        </p:nvSpPr>
        <p:spPr>
          <a:xfrm>
            <a:off x="1813717" y="7433327"/>
            <a:ext cx="28601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уксус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9540401-3652-44D5-A110-F01C2597C2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7" b="86732" l="9650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00" b="3631"/>
          <a:stretch/>
        </p:blipFill>
        <p:spPr>
          <a:xfrm>
            <a:off x="13018654" y="6692301"/>
            <a:ext cx="1612717" cy="158033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335F3E8-83F6-4E8E-AB1C-D6F5B01E596A}"/>
              </a:ext>
            </a:extLst>
          </p:cNvPr>
          <p:cNvSpPr txBox="1"/>
          <p:nvPr/>
        </p:nvSpPr>
        <p:spPr>
          <a:xfrm>
            <a:off x="14783769" y="7159987"/>
            <a:ext cx="5485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лимонная кислота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B8C555-A605-4F07-B463-9400B33DAA7C}"/>
              </a:ext>
            </a:extLst>
          </p:cNvPr>
          <p:cNvSpPr txBox="1"/>
          <p:nvPr/>
        </p:nvSpPr>
        <p:spPr>
          <a:xfrm>
            <a:off x="1813718" y="9575630"/>
            <a:ext cx="8854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стрые супы: солянок, харчо, </a:t>
            </a:r>
          </a:p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окрошка, холодные супы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01185C0-241C-465D-962B-0F45601A43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00" b="85501" l="20450" r="80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4500" r="12501" b="5499"/>
          <a:stretch/>
        </p:blipFill>
        <p:spPr>
          <a:xfrm>
            <a:off x="310117" y="9423230"/>
            <a:ext cx="1427401" cy="158033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3782215-AF15-4316-A6C3-78E003D5D4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7" b="86732" l="9650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00" b="3631"/>
          <a:stretch/>
        </p:blipFill>
        <p:spPr>
          <a:xfrm>
            <a:off x="13018654" y="9047066"/>
            <a:ext cx="1612717" cy="158033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1994C05-19E7-432E-AD7D-6B57AA2D2F99}"/>
              </a:ext>
            </a:extLst>
          </p:cNvPr>
          <p:cNvSpPr txBox="1"/>
          <p:nvPr/>
        </p:nvSpPr>
        <p:spPr>
          <a:xfrm>
            <a:off x="14783769" y="9423230"/>
            <a:ext cx="85334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свекольники, щи, борщи, рассольники, картофельные с бобовыми, с макаронными изделиями 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BF28DF-B7B2-436C-87EC-FE4D92465C18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9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9518" y="534400"/>
            <a:ext cx="18044528" cy="197018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ПРОДУКТЫ</a:t>
            </a:r>
          </a:p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УЧРЕЖДЕНИЯХ И ДОУ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AD3275-0508-48D1-889B-7B2B908A562B}"/>
              </a:ext>
            </a:extLst>
          </p:cNvPr>
          <p:cNvSpPr txBox="1"/>
          <p:nvPr/>
        </p:nvSpPr>
        <p:spPr>
          <a:xfrm>
            <a:off x="9332260" y="2810048"/>
            <a:ext cx="14365640" cy="102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marR="19050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рацион детей необходимо включать большое количество блюд из разных овощей. При приготовлении холодных блюд и закусок необходимо соблюдать следующие основные требования:</a:t>
            </a:r>
          </a:p>
          <a:p>
            <a:pPr marL="647700" marR="1905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Продукты должны быть предварительно охлаждены до температуры от +8 до +10 С;</a:t>
            </a:r>
          </a:p>
          <a:p>
            <a:pPr marL="647700" marR="1905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-овощные наборы из вареных овощей для салатов, ви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негретов, закусок, гарниров можно приготавливать не более чем за 1-2часа до отпуска и хранить в охлажденном месте;</a:t>
            </a:r>
          </a:p>
          <a:p>
            <a:pPr marL="647700" marR="1905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-салаты из свежих овощей, не требующие дополнительной кулинарной обработки (помидоры, огурцы и т.д.), готовятся порциями непосредственно перед отпуском;</a:t>
            </a:r>
          </a:p>
          <a:p>
            <a:pPr marL="647700" marR="1905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Перемешивать продукты следует осторожно, чтобы сохранить форму нарезки продуктов;</a:t>
            </a:r>
          </a:p>
          <a:p>
            <a:pPr marL="647700" marR="1905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Заправлять салаты, закуски, гарниры к холодным блюдам следует непосредственно перед отпуском.</a:t>
            </a:r>
          </a:p>
          <a:p>
            <a:pPr marL="647700" marR="1905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Запрещается оставлять на следующий прием пищи салаты, винегреты и другие скоропортящиеся холодные блюда.</a:t>
            </a:r>
          </a:p>
          <a:p>
            <a:pPr marL="647700" marR="1905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32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52A79D-3EEF-47CF-BE85-CCB38C80520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2FB35AE-683C-437F-9750-3B4FABD0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95" y="3119717"/>
            <a:ext cx="7933766" cy="77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3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58AE8-A41B-4D5E-B7DE-C9B58228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C5C426-03F1-4B29-84CA-358154E0D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977D4-EE8F-47AC-9F58-9331B8B8CB19}"/>
              </a:ext>
            </a:extLst>
          </p:cNvPr>
          <p:cNvSpPr txBox="1"/>
          <p:nvPr/>
        </p:nvSpPr>
        <p:spPr>
          <a:xfrm>
            <a:off x="2124635" y="833718"/>
            <a:ext cx="165129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ПРОДУКТЫ</a:t>
            </a:r>
          </a:p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УЧРЕЖДЕНИЯХ И ДОУ</a:t>
            </a:r>
            <a:endParaRPr lang="ru-RU" sz="4800" dirty="0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9957B946-3251-43DE-AC6F-DA163D067625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00C3287-F03F-4552-B346-C5837B40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8" y="4303058"/>
            <a:ext cx="8417859" cy="78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7614CA-0B27-43D9-9689-00BA7E39C551}"/>
              </a:ext>
            </a:extLst>
          </p:cNvPr>
          <p:cNvSpPr txBox="1"/>
          <p:nvPr/>
        </p:nvSpPr>
        <p:spPr>
          <a:xfrm>
            <a:off x="9789459" y="4007224"/>
            <a:ext cx="13491882" cy="8709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marR="190500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Мясо и мясные блюда в детском питании , являются одним из лучших источником полноценных животных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белков. </a:t>
            </a:r>
            <a:r>
              <a:rPr lang="ru-RU" sz="4000" b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рекомендуются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детского питания жирные сорта говядины. Наиболее пригодными являются нежирная говядина, телятина, куры, цыплята, индейка.</a:t>
            </a:r>
          </a:p>
          <a:p>
            <a:pPr marL="190500" marR="190500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Признаки доброкачественного мяса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охлажденное, покрытое сухой бледно-красной корочкой, на разрезе-слегка влажное, но не липкое. Мясной сок прозрачен. Цвет на разрезе-от светло-розового до темно-красного.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Консистенция эластичная.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6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2AF98-3D6F-4A4E-955D-2F7F3ECE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1601EE-28B9-4F1A-98A1-71E0064B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360D5-8567-48F4-A1A1-0D2915387CBE}"/>
              </a:ext>
            </a:extLst>
          </p:cNvPr>
          <p:cNvSpPr txBox="1"/>
          <p:nvPr/>
        </p:nvSpPr>
        <p:spPr>
          <a:xfrm>
            <a:off x="2393577" y="672354"/>
            <a:ext cx="158675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ПРОДУКТЫ</a:t>
            </a:r>
          </a:p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УЧРЕЖДЕНИЯХ И ДОУ</a:t>
            </a:r>
            <a:endParaRPr lang="ru-RU" sz="4800" dirty="0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FA5B7EA0-8B75-44DB-B941-6FE280EEFEBE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8E5E2-8AE6-44E5-8394-C0488ECA556E}"/>
              </a:ext>
            </a:extLst>
          </p:cNvPr>
          <p:cNvSpPr txBox="1"/>
          <p:nvPr/>
        </p:nvSpPr>
        <p:spPr>
          <a:xfrm>
            <a:off x="10058400" y="3655325"/>
            <a:ext cx="13420164" cy="663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marR="190500"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Рыбные блюда в детском питании , являются полноценным источником животных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белков, имеют нежную консистенцию , быстро готовятся, легко перевариваются в желудке. В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школьных столовых готовят из нежирной малокостистой рыбы – в основном минтая ( реже используется треска, хек). Большую часть блюд приготовляют из рыбной котлетной массы. Рыбные котлеты, биточки, как и мясные, желательно для младших школьников готовить на пару.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8B8B22-F5DF-477B-8E85-5E71D4C9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1" y="3655324"/>
            <a:ext cx="8552329" cy="66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1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BEA0B0-CA75-4471-8C41-A3FDF14CC426}"/>
              </a:ext>
            </a:extLst>
          </p:cNvPr>
          <p:cNvSpPr/>
          <p:nvPr/>
        </p:nvSpPr>
        <p:spPr>
          <a:xfrm>
            <a:off x="1376012" y="632313"/>
            <a:ext cx="17578034" cy="16605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ОСНОВНЫЕ ПРОДУКТЫ В ОБЩЕОБРАЗОВАТЕЛЬНЫХ УЧРЕЖДЕНИЯХ И ДОУ</a:t>
            </a:r>
            <a:endParaRPr lang="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6D9959-39B6-446D-B115-EF0A8A873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55468" y="7522908"/>
            <a:ext cx="1417970" cy="14792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0E108B-E5C1-4FEB-A1C9-13735606E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68" y="5459155"/>
            <a:ext cx="1417970" cy="14179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EF0164-BBE4-4BDB-99D9-1C1DE8315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68" y="3161939"/>
            <a:ext cx="1417970" cy="1468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FFDC8-4636-405D-B891-5E8E761D81F2}"/>
              </a:ext>
            </a:extLst>
          </p:cNvPr>
          <p:cNvSpPr txBox="1"/>
          <p:nvPr/>
        </p:nvSpPr>
        <p:spPr>
          <a:xfrm>
            <a:off x="2547725" y="3161939"/>
            <a:ext cx="208808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Основное значение зерновых продуктов-снабжение организма углеводами. Поэтому для детей включены в рационы питания жидкие и вязкие  и рассыпчатые </a:t>
            </a:r>
            <a:r>
              <a:rPr lang="ru-RU" sz="3000" b="1" u="sng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каши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что делает кашу замечательным источником энергии.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Используются в основном: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гречневая, овсяная, пшенная , рисовая, ячневая крупы, обладающие повышенной биологической ценностью.</a:t>
            </a:r>
            <a:endParaRPr lang="ru-RU" sz="3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0FF977-798E-4441-9B70-3B735DC46F8B}"/>
              </a:ext>
            </a:extLst>
          </p:cNvPr>
          <p:cNvSpPr txBox="1"/>
          <p:nvPr/>
        </p:nvSpPr>
        <p:spPr>
          <a:xfrm>
            <a:off x="2656491" y="5844974"/>
            <a:ext cx="208808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Незаменимы в детском питании молоко  и молочные продукты , т.к являются одним из лучших источников усвояемого кальция. Используется  в блюдах - каши, овощные пюре, соусы, супы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E43A18-0599-4BB1-9166-1DC1434E38E0}"/>
              </a:ext>
            </a:extLst>
          </p:cNvPr>
          <p:cNvSpPr txBox="1"/>
          <p:nvPr/>
        </p:nvSpPr>
        <p:spPr>
          <a:xfrm>
            <a:off x="2624959" y="7823885"/>
            <a:ext cx="212591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Большой значение в рационе детей занимают продукт питания-</a:t>
            </a:r>
            <a:r>
              <a:rPr lang="ru-RU" sz="3000" b="1" u="sng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творог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т.к в твороге много легкоусвояемого белка.  В основном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пользуются популярностью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запеканки, пудинги, ватрушки с творогом.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93D0A9B-88C1-4BF5-A92B-85CD650CF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27" y="10154502"/>
            <a:ext cx="1419998" cy="14179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4EA431-177A-4B59-87D2-30D0EDEBCA9B}"/>
              </a:ext>
            </a:extLst>
          </p:cNvPr>
          <p:cNvSpPr txBox="1"/>
          <p:nvPr/>
        </p:nvSpPr>
        <p:spPr>
          <a:xfrm>
            <a:off x="2989159" y="10377369"/>
            <a:ext cx="204393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Любой прием пищи должен завершаться сладким блюдом (компоты, или напитком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Также </a:t>
            </a:r>
          </a:p>
          <a:p>
            <a:pPr algn="just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обязательно дети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должны получать фрукты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свежем виде т.к они являются источником сахаров, пектиновых веществ, клетчатки, витаминов, органических кислот и эфирных масел. </a:t>
            </a:r>
          </a:p>
          <a:p>
            <a:pPr algn="just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Использовать только созревшие, неповрежденные плоды и ягоды.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Объект 3">
            <a:extLst>
              <a:ext uri="{FF2B5EF4-FFF2-40B4-BE49-F238E27FC236}">
                <a16:creationId xmlns:a16="http://schemas.microsoft.com/office/drawing/2014/main" id="{D1A7B46F-A2F2-492F-B271-A518671DA8C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t="4375" r="4363" b="75625"/>
          <a:stretch/>
        </p:blipFill>
        <p:spPr>
          <a:xfrm>
            <a:off x="18954046" y="228933"/>
            <a:ext cx="5311547" cy="14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74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1559</Words>
  <Application>Microsoft Office PowerPoint</Application>
  <PresentationFormat>Произвольный</PresentationFormat>
  <Paragraphs>120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Franklin Gothic Medium Cond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prezentation1</dc:title>
  <dc:subject/>
  <dc:creator/>
  <cp:keywords/>
  <cp:lastModifiedBy>usp7</cp:lastModifiedBy>
  <cp:revision>124</cp:revision>
  <cp:lastPrinted>2021-04-22T12:07:34Z</cp:lastPrinted>
  <dcterms:modified xsi:type="dcterms:W3CDTF">2021-04-23T05:21:42Z</dcterms:modified>
</cp:coreProperties>
</file>